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3" r:id="rId2"/>
    <p:sldId id="264" r:id="rId3"/>
    <p:sldId id="282" r:id="rId4"/>
    <p:sldId id="272" r:id="rId5"/>
    <p:sldId id="278" r:id="rId6"/>
    <p:sldId id="283" r:id="rId7"/>
    <p:sldId id="279" r:id="rId8"/>
    <p:sldId id="280" r:id="rId9"/>
    <p:sldId id="284" r:id="rId10"/>
    <p:sldId id="281" r:id="rId11"/>
  </p:sldIdLst>
  <p:sldSz cx="9906000" cy="6858000" type="A4"/>
  <p:notesSz cx="6858000" cy="9144000"/>
  <p:custDataLst>
    <p:tags r:id="rId14"/>
  </p:custDataLst>
  <p:defaultTextStyle>
    <a:defPPr>
      <a:defRPr lang="ru-RU"/>
    </a:defPPr>
    <a:lvl1pPr marL="0" algn="l" defTabSz="9143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4" algn="l" defTabSz="9143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9" algn="l" defTabSz="9143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3" algn="l" defTabSz="9143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97" algn="l" defTabSz="9143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72" algn="l" defTabSz="9143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6" algn="l" defTabSz="9143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21" algn="l" defTabSz="9143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95" algn="l" defTabSz="9143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FF"/>
    <a:srgbClr val="CCCCFF"/>
    <a:srgbClr val="9999FF"/>
    <a:srgbClr val="666699"/>
    <a:srgbClr val="6600FF"/>
    <a:srgbClr val="04374A"/>
    <a:srgbClr val="3399FF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9" autoAdjust="0"/>
    <p:restoredTop sz="95951" autoAdjust="0"/>
  </p:normalViewPr>
  <p:slideViewPr>
    <p:cSldViewPr>
      <p:cViewPr varScale="1">
        <p:scale>
          <a:sx n="81" d="100"/>
          <a:sy n="81" d="100"/>
        </p:scale>
        <p:origin x="984" y="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4" algn="l" defTabSz="9143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9" algn="l" defTabSz="9143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3" algn="l" defTabSz="9143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97" algn="l" defTabSz="9143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72" algn="l" defTabSz="9143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6" algn="l" defTabSz="9143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1" algn="l" defTabSz="9143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95" algn="l" defTabSz="9143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4026" y="44625"/>
            <a:ext cx="9555511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44"/>
            <a:ext cx="652145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520265"/>
            <a:ext cx="23114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520265"/>
            <a:ext cx="31369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520265"/>
            <a:ext cx="23114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7264400" y="6508756"/>
            <a:ext cx="2311400" cy="365125"/>
          </a:xfrm>
          <a:prstGeom prst="rect">
            <a:avLst/>
          </a:prstGeom>
        </p:spPr>
        <p:txBody>
          <a:bodyPr vert="horz" lIns="91424" tIns="45713" rIns="91424" bIns="45713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94472" y="1844824"/>
            <a:ext cx="9595066" cy="4392488"/>
          </a:xfrm>
          <a:prstGeom prst="rect">
            <a:avLst/>
          </a:prstGeom>
        </p:spPr>
        <p:txBody>
          <a:bodyPr vert="horz" lIns="91424" tIns="45713" rIns="91424" bIns="45713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4472" y="188641"/>
            <a:ext cx="7020780" cy="1224136"/>
          </a:xfrm>
          <a:prstGeom prst="rect">
            <a:avLst/>
          </a:prstGeom>
        </p:spPr>
        <p:txBody>
          <a:bodyPr vert="horz" lIns="91424" tIns="45713" rIns="91424" bIns="45713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0495" y="2060850"/>
            <a:ext cx="4454843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0674" y="2060850"/>
            <a:ext cx="4454843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2785" y="4406906"/>
            <a:ext cx="6199822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2785" y="2906714"/>
            <a:ext cx="619982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1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2483" y="1916838"/>
            <a:ext cx="4524503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174" indent="0">
              <a:buNone/>
              <a:defRPr sz="2000" b="1"/>
            </a:lvl2pPr>
            <a:lvl3pPr marL="914349" indent="0">
              <a:buNone/>
              <a:defRPr sz="1800" b="1"/>
            </a:lvl3pPr>
            <a:lvl4pPr marL="1371523" indent="0">
              <a:buNone/>
              <a:defRPr sz="1600" b="1"/>
            </a:lvl4pPr>
            <a:lvl5pPr marL="1828697" indent="0">
              <a:buNone/>
              <a:defRPr sz="1600" b="1"/>
            </a:lvl5pPr>
            <a:lvl6pPr marL="2285872" indent="0">
              <a:buNone/>
              <a:defRPr sz="1600" b="1"/>
            </a:lvl6pPr>
            <a:lvl7pPr marL="2743046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5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72483" y="2556596"/>
            <a:ext cx="4524503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9021" y="1934299"/>
            <a:ext cx="4602511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174" indent="0">
              <a:buNone/>
              <a:defRPr sz="2000" b="1"/>
            </a:lvl2pPr>
            <a:lvl3pPr marL="914349" indent="0">
              <a:buNone/>
              <a:defRPr sz="1800" b="1"/>
            </a:lvl3pPr>
            <a:lvl4pPr marL="1371523" indent="0">
              <a:buNone/>
              <a:defRPr sz="1600" b="1"/>
            </a:lvl4pPr>
            <a:lvl5pPr marL="1828697" indent="0">
              <a:buNone/>
              <a:defRPr sz="1600" b="1"/>
            </a:lvl5pPr>
            <a:lvl6pPr marL="2285872" indent="0">
              <a:buNone/>
              <a:defRPr sz="1600" b="1"/>
            </a:lvl6pPr>
            <a:lvl7pPr marL="2743046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5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9021" y="2574056"/>
            <a:ext cx="4602511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489924" y="6410902"/>
            <a:ext cx="131678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00366" y="6356356"/>
            <a:ext cx="1787058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093924" y="6356356"/>
            <a:ext cx="131678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5" y="513628"/>
            <a:ext cx="3259006" cy="921479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0882" y="1916836"/>
            <a:ext cx="5537729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5" y="1435104"/>
            <a:ext cx="3259006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174" indent="0">
              <a:buNone/>
              <a:defRPr sz="1200"/>
            </a:lvl2pPr>
            <a:lvl3pPr marL="914349" indent="0">
              <a:buNone/>
              <a:defRPr sz="1000"/>
            </a:lvl3pPr>
            <a:lvl4pPr marL="1371523" indent="0">
              <a:buNone/>
              <a:defRPr sz="900"/>
            </a:lvl4pPr>
            <a:lvl5pPr marL="1828697" indent="0">
              <a:buNone/>
              <a:defRPr sz="900"/>
            </a:lvl5pPr>
            <a:lvl6pPr marL="2285872" indent="0">
              <a:buNone/>
              <a:defRPr sz="900"/>
            </a:lvl6pPr>
            <a:lvl7pPr marL="2743046" indent="0">
              <a:buNone/>
              <a:defRPr sz="900"/>
            </a:lvl7pPr>
            <a:lvl8pPr marL="3200221" indent="0">
              <a:buNone/>
              <a:defRPr sz="900"/>
            </a:lvl8pPr>
            <a:lvl9pPr marL="365739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5"/>
            <a:ext cx="5943600" cy="566739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174" indent="0">
              <a:buNone/>
              <a:defRPr sz="2800"/>
            </a:lvl2pPr>
            <a:lvl3pPr marL="914349" indent="0">
              <a:buNone/>
              <a:defRPr sz="2400"/>
            </a:lvl3pPr>
            <a:lvl4pPr marL="1371523" indent="0">
              <a:buNone/>
              <a:defRPr sz="2000"/>
            </a:lvl4pPr>
            <a:lvl5pPr marL="1828697" indent="0">
              <a:buNone/>
              <a:defRPr sz="2000"/>
            </a:lvl5pPr>
            <a:lvl6pPr marL="2285872" indent="0">
              <a:buNone/>
              <a:defRPr sz="2000"/>
            </a:lvl6pPr>
            <a:lvl7pPr marL="2743046" indent="0">
              <a:buNone/>
              <a:defRPr sz="2000"/>
            </a:lvl7pPr>
            <a:lvl8pPr marL="3200221" indent="0">
              <a:buNone/>
              <a:defRPr sz="2000"/>
            </a:lvl8pPr>
            <a:lvl9pPr marL="3657395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44"/>
            <a:ext cx="5943600" cy="8048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174" indent="0">
              <a:buNone/>
              <a:defRPr sz="1200"/>
            </a:lvl2pPr>
            <a:lvl3pPr marL="914349" indent="0">
              <a:buNone/>
              <a:defRPr sz="1000"/>
            </a:lvl3pPr>
            <a:lvl4pPr marL="1371523" indent="0">
              <a:buNone/>
              <a:defRPr sz="900"/>
            </a:lvl4pPr>
            <a:lvl5pPr marL="1828697" indent="0">
              <a:buNone/>
              <a:defRPr sz="900"/>
            </a:lvl5pPr>
            <a:lvl6pPr marL="2285872" indent="0">
              <a:buNone/>
              <a:defRPr sz="900"/>
            </a:lvl6pPr>
            <a:lvl7pPr marL="2743046" indent="0">
              <a:buNone/>
              <a:defRPr sz="900"/>
            </a:lvl7pPr>
            <a:lvl8pPr marL="3200221" indent="0">
              <a:buNone/>
              <a:defRPr sz="900"/>
            </a:lvl8pPr>
            <a:lvl9pPr marL="365739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72" y="188641"/>
            <a:ext cx="7020780" cy="1224136"/>
          </a:xfrm>
          <a:prstGeom prst="rect">
            <a:avLst/>
          </a:prstGeom>
        </p:spPr>
        <p:txBody>
          <a:bodyPr vert="horz" lIns="91424" tIns="45713" rIns="91424" bIns="45713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4472" y="1844824"/>
            <a:ext cx="9595066" cy="4392488"/>
          </a:xfrm>
          <a:prstGeom prst="rect">
            <a:avLst/>
          </a:prstGeom>
        </p:spPr>
        <p:txBody>
          <a:bodyPr vert="horz" lIns="91424" tIns="45713" rIns="91424" bIns="45713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520265"/>
            <a:ext cx="2311400" cy="365125"/>
          </a:xfrm>
          <a:prstGeom prst="rect">
            <a:avLst/>
          </a:prstGeom>
        </p:spPr>
        <p:txBody>
          <a:bodyPr vert="horz" lIns="91424" tIns="45713" rIns="91424" bIns="45713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520265"/>
            <a:ext cx="3136900" cy="365125"/>
          </a:xfrm>
          <a:prstGeom prst="rect">
            <a:avLst/>
          </a:prstGeom>
        </p:spPr>
        <p:txBody>
          <a:bodyPr vert="horz" lIns="91424" tIns="45713" rIns="91424" bIns="45713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520265"/>
            <a:ext cx="2311400" cy="365125"/>
          </a:xfrm>
          <a:prstGeom prst="rect">
            <a:avLst/>
          </a:prstGeom>
        </p:spPr>
        <p:txBody>
          <a:bodyPr vert="horz" lIns="91424" tIns="45713" rIns="91424" bIns="45713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743" y="45860"/>
            <a:ext cx="820909" cy="7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349" rtl="0" eaLnBrk="1" latinLnBrk="0" hangingPunct="1">
        <a:spcBef>
          <a:spcPct val="0"/>
        </a:spcBef>
        <a:buNone/>
        <a:defRPr sz="4400" kern="1200">
          <a:solidFill>
            <a:schemeClr val="accent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881" indent="-342881" algn="l" defTabSz="91434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08" indent="-285734" algn="l" defTabSz="91434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2936" indent="-228587" algn="l" defTabSz="9143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110" indent="-228587" algn="l" defTabSz="91434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285" indent="-228587" algn="l" defTabSz="91434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459" indent="-228587" algn="l" defTabSz="9143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3" indent="-228587" algn="l" defTabSz="9143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8" indent="-228587" algn="l" defTabSz="9143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2" indent="-228587" algn="l" defTabSz="9143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9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3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7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2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6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5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jpe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30575" y="1340768"/>
            <a:ext cx="7254806" cy="2016224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7030A0"/>
                </a:solidFill>
                <a:latin typeface="Bookman Old Style" pitchFamily="18" charset="0"/>
              </a:rPr>
              <a:t>Нетворкинг</a:t>
            </a:r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«Не скучаем вместе»</a:t>
            </a: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2404701" y="2229944"/>
            <a:ext cx="356155" cy="4616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24" tIns="45713" rIns="91424" bIns="45713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pic>
        <p:nvPicPr>
          <p:cNvPr id="23" name="Рисунок 22" descr="400px-Coat_of_Arms_of_Lesnoy_(Sverdlovsk_oblast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01" y="260648"/>
            <a:ext cx="1072166" cy="1944216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1442610" y="0"/>
            <a:ext cx="6552728" cy="1292647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ГОРОДСКОЙ ОКРУГ «ГОРОД ЛЕСНОЙ»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122" name="AutoShape 2" descr="blob:https://web.whatsapp.com/7af5cfc6-1a5d-41ab-b9dd-757262f5b0b7"/>
          <p:cNvSpPr>
            <a:spLocks noChangeAspect="1" noChangeArrowheads="1"/>
          </p:cNvSpPr>
          <p:nvPr/>
        </p:nvSpPr>
        <p:spPr bwMode="auto">
          <a:xfrm>
            <a:off x="168540" y="-144461"/>
            <a:ext cx="330200" cy="304801"/>
          </a:xfrm>
          <a:prstGeom prst="rect">
            <a:avLst/>
          </a:prstGeom>
          <a:noFill/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" name="Рисунок 46" descr="cea8563e-540d-46e4-b0f7-d9c17bef19a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7977" y="3213026"/>
            <a:ext cx="3627875" cy="3175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8" name="Прямоугольник 47"/>
          <p:cNvSpPr/>
          <p:nvPr/>
        </p:nvSpPr>
        <p:spPr>
          <a:xfrm>
            <a:off x="5109018" y="5517232"/>
            <a:ext cx="1248139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4" tIns="45713" rIns="91424" bIns="45713"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953000" y="5517232"/>
            <a:ext cx="15601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432720" y="188640"/>
            <a:ext cx="4992555" cy="1384980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Перспективы развития нетворкинга</a:t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«Не скучаем вместе»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Рисунок 18" descr="cea8563e-540d-46e4-b0f7-d9c17bef19a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64" y="116633"/>
            <a:ext cx="2244248" cy="1782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cea8563e-540d-46e4-b0f7-d9c17bef19a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63" y="116633"/>
            <a:ext cx="2364430" cy="1782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2648744" y="1772816"/>
            <a:ext cx="4953000" cy="10081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9999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tabLst>
                <a:tab pos="571468" algn="l"/>
              </a:tabLst>
            </a:pPr>
            <a:r>
              <a:rPr lang="ru-RU" altLang="ru-RU" sz="1400" b="1" dirty="0">
                <a:latin typeface="Arial" pitchFamily="34" charset="0"/>
                <a:cs typeface="Arial" pitchFamily="34" charset="0"/>
              </a:rPr>
              <a:t>Продолжать продвижение практики внутри образовательного сообщества ГО «Город Лесной».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4688" y="2708920"/>
            <a:ext cx="5040560" cy="14401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9999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tabLst>
                <a:tab pos="571468" algn="l"/>
              </a:tabLst>
            </a:pPr>
            <a:r>
              <a:rPr lang="ru-RU" altLang="ru-RU" sz="14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Повышать качество распространяемых информационных ресурсов и программных продуктов для эффективного развития всех участников практики.</a:t>
            </a:r>
            <a:endParaRPr lang="ru-RU" alt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92760" y="4077072"/>
            <a:ext cx="5241032" cy="10801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9999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tabLst>
                <a:tab pos="571468" algn="l"/>
              </a:tabLst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Пополнять банк педагогических идей для трансляции и обмена опытом в едином цифровом пространстве.</a:t>
            </a:r>
            <a:endParaRPr lang="ru-RU" alt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36776" y="5085184"/>
            <a:ext cx="4880992" cy="11772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9999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tabLst>
                <a:tab pos="571468" algn="l"/>
              </a:tabLst>
            </a:pPr>
            <a:r>
              <a:rPr lang="ru-RU" altLang="ru-RU" sz="14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Повышать информационную культуру родителей в действующей системе поддержки семейного воспитания с использованием ИКТ.</a:t>
            </a:r>
          </a:p>
        </p:txBody>
      </p:sp>
      <p:pic>
        <p:nvPicPr>
          <p:cNvPr id="18" name="Рисунок 17" descr="жд.PNG"/>
          <p:cNvPicPr>
            <a:picLocks noChangeAspect="1"/>
          </p:cNvPicPr>
          <p:nvPr/>
        </p:nvPicPr>
        <p:blipFill>
          <a:blip r:embed="rId3" cstate="print"/>
          <a:srcRect t="29789"/>
          <a:stretch>
            <a:fillRect/>
          </a:stretch>
        </p:blipFill>
        <p:spPr>
          <a:xfrm>
            <a:off x="365078" y="2132856"/>
            <a:ext cx="2153755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53.PNG"/>
          <p:cNvPicPr>
            <a:picLocks noChangeAspect="1"/>
          </p:cNvPicPr>
          <p:nvPr/>
        </p:nvPicPr>
        <p:blipFill>
          <a:blip r:embed="rId4" cstate="print"/>
          <a:srcRect t="20713" b="12345"/>
          <a:stretch>
            <a:fillRect/>
          </a:stretch>
        </p:blipFill>
        <p:spPr>
          <a:xfrm>
            <a:off x="7761312" y="4725144"/>
            <a:ext cx="1830444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 descr="Снимок87.PNG"/>
          <p:cNvPicPr>
            <a:picLocks noChangeAspect="1"/>
          </p:cNvPicPr>
          <p:nvPr/>
        </p:nvPicPr>
        <p:blipFill>
          <a:blip r:embed="rId5" cstate="print"/>
          <a:srcRect t="31701" b="4957"/>
          <a:stretch>
            <a:fillRect/>
          </a:stretch>
        </p:blipFill>
        <p:spPr>
          <a:xfrm>
            <a:off x="121572" y="3933056"/>
            <a:ext cx="2600688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лололо.PNG"/>
          <p:cNvPicPr>
            <a:picLocks noChangeAspect="1"/>
          </p:cNvPicPr>
          <p:nvPr/>
        </p:nvPicPr>
        <p:blipFill>
          <a:blip r:embed="rId6" cstate="print"/>
          <a:srcRect t="18366" b="5047"/>
          <a:stretch>
            <a:fillRect/>
          </a:stretch>
        </p:blipFill>
        <p:spPr>
          <a:xfrm>
            <a:off x="7401272" y="2132856"/>
            <a:ext cx="2253391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лрпа.PNG"/>
          <p:cNvPicPr>
            <a:picLocks noChangeAspect="1"/>
          </p:cNvPicPr>
          <p:nvPr/>
        </p:nvPicPr>
        <p:blipFill>
          <a:blip r:embed="rId2" cstate="print"/>
          <a:srcRect t="9702" b="17026"/>
          <a:stretch>
            <a:fillRect/>
          </a:stretch>
        </p:blipFill>
        <p:spPr>
          <a:xfrm>
            <a:off x="5313040" y="4005064"/>
            <a:ext cx="2522978" cy="2431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200472" y="1844824"/>
            <a:ext cx="4824536" cy="46085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9999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 fontAlgn="base">
              <a:spcBef>
                <a:spcPct val="0"/>
              </a:spcBef>
              <a:spcAft>
                <a:spcPts val="600"/>
              </a:spcAft>
            </a:pPr>
            <a:r>
              <a:rPr lang="ru-RU" sz="1400" b="1" dirty="0">
                <a:latin typeface="Arial" pitchFamily="34" charset="0"/>
                <a:ea typeface="Calibri" pitchFamily="34" charset="0"/>
                <a:cs typeface="Arial" pitchFamily="34" charset="0"/>
              </a:rPr>
              <a:t>Модель построения эффективных отношений внутри образовательного сообщества  дошкольных организаций на территории</a:t>
            </a:r>
            <a:r>
              <a:rPr lang="en-US" sz="14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400" b="1" dirty="0">
                <a:latin typeface="Arial" pitchFamily="34" charset="0"/>
                <a:ea typeface="Calibri" pitchFamily="34" charset="0"/>
                <a:cs typeface="Arial" pitchFamily="34" charset="0"/>
              </a:rPr>
              <a:t>городского округа «Город Лесной». </a:t>
            </a:r>
            <a:endParaRPr lang="en-US" sz="14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457200" algn="just" fontAlgn="base">
              <a:spcBef>
                <a:spcPct val="0"/>
              </a:spcBef>
              <a:spcAft>
                <a:spcPts val="600"/>
              </a:spcAft>
            </a:pPr>
            <a:r>
              <a:rPr lang="ru-RU" sz="1400" b="1" dirty="0">
                <a:latin typeface="Arial" pitchFamily="34" charset="0"/>
                <a:ea typeface="Calibri" pitchFamily="34" charset="0"/>
                <a:cs typeface="Arial" pitchFamily="34" charset="0"/>
              </a:rPr>
              <a:t>Уникальность практики заключается в координации усилий и возможностей объединения в одном информационном контенте  дошкольных учреждений города, семей воспитанников и социальных партнеров. 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indent="457200" algn="just" fontAlgn="base">
              <a:spcBef>
                <a:spcPct val="0"/>
              </a:spcBef>
              <a:spcAft>
                <a:spcPts val="600"/>
              </a:spcAft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Идея внедрения практики предоставляет возможность всем участникам включиться в мир информационно-коммуникационных технологий, и продолжать эффективные отношения педагогического сообщества с семьями воспитанников дошкольных организаций в условиях режима ограничительных мероприятий.</a:t>
            </a:r>
            <a:endParaRPr lang="ru-RU" sz="1400" b="1" dirty="0">
              <a:noFill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34732" y="404670"/>
            <a:ext cx="4992555" cy="954093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Нетворкинг</a:t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«Не скучаем вместе»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Рисунок 18" descr="cea8563e-540d-46e4-b0f7-d9c17bef19a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463" y="116633"/>
            <a:ext cx="2364430" cy="1782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трог.PNG"/>
          <p:cNvPicPr>
            <a:picLocks noChangeAspect="1"/>
          </p:cNvPicPr>
          <p:nvPr/>
        </p:nvPicPr>
        <p:blipFill>
          <a:blip r:embed="rId4" cstate="print"/>
          <a:srcRect t="24888" b="5536"/>
          <a:stretch>
            <a:fillRect/>
          </a:stretch>
        </p:blipFill>
        <p:spPr>
          <a:xfrm>
            <a:off x="7185248" y="2132856"/>
            <a:ext cx="2491225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 descr="2лор.PNG"/>
          <p:cNvPicPr>
            <a:picLocks noChangeAspect="1"/>
          </p:cNvPicPr>
          <p:nvPr/>
        </p:nvPicPr>
        <p:blipFill>
          <a:blip r:embed="rId5" cstate="print"/>
          <a:srcRect l="4546" t="19356" r="53367" b="43616"/>
          <a:stretch>
            <a:fillRect/>
          </a:stretch>
        </p:blipFill>
        <p:spPr>
          <a:xfrm>
            <a:off x="8049344" y="4581128"/>
            <a:ext cx="1551897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887.PNG"/>
          <p:cNvPicPr>
            <a:picLocks noChangeAspect="1"/>
          </p:cNvPicPr>
          <p:nvPr/>
        </p:nvPicPr>
        <p:blipFill>
          <a:blip r:embed="rId6" cstate="print"/>
          <a:srcRect t="29663" b="7056"/>
          <a:stretch>
            <a:fillRect/>
          </a:stretch>
        </p:blipFill>
        <p:spPr>
          <a:xfrm>
            <a:off x="4880992" y="1772815"/>
            <a:ext cx="2448272" cy="1958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34732" y="404670"/>
            <a:ext cx="4992555" cy="954093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Нетворкинг</a:t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«Не скучаем вместе» - это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Рисунок 18" descr="cea8563e-540d-46e4-b0f7-d9c17bef19a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63" y="116633"/>
            <a:ext cx="2364430" cy="1782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Скругленный прямоугольник 11"/>
          <p:cNvSpPr/>
          <p:nvPr/>
        </p:nvSpPr>
        <p:spPr>
          <a:xfrm>
            <a:off x="296052" y="2030053"/>
            <a:ext cx="4680520" cy="43924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9999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Актуальность, добровольность и открытость интерактивного общения. </a:t>
            </a:r>
            <a:endParaRPr lang="ru-RU" sz="1400" b="1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Целостное и всестороннее развитие детей. 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Многообразность и гибкость сопровождения в зависимости от потребности семьи.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Доступность и удобство взаимодействия для всех участников.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Позиционирование – показываем преимущества, выгоду использования публикуемой информации.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Обратная связь - делаем комплименты, ставим лайки, делимся репостами. 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Новый стандарт – нет места конкуренции.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Оптимизм и энтузиазм по отношению к тому, что мы делаем. 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22" name="Рисунок 21" descr="365a0453-7e3a-4cbc-a2c1-de54be82a3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01072" y="4005064"/>
            <a:ext cx="3376294" cy="2450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Рисунок 24" descr="667.PNG"/>
          <p:cNvPicPr>
            <a:picLocks noChangeAspect="1"/>
          </p:cNvPicPr>
          <p:nvPr/>
        </p:nvPicPr>
        <p:blipFill>
          <a:blip r:embed="rId4" cstate="print"/>
          <a:srcRect t="20670" b="5509"/>
          <a:stretch>
            <a:fillRect/>
          </a:stretch>
        </p:blipFill>
        <p:spPr>
          <a:xfrm>
            <a:off x="7831101" y="2492896"/>
            <a:ext cx="2074899" cy="2079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павы.PNG"/>
          <p:cNvPicPr>
            <a:picLocks noChangeAspect="1"/>
          </p:cNvPicPr>
          <p:nvPr/>
        </p:nvPicPr>
        <p:blipFill>
          <a:blip r:embed="rId5" cstate="print"/>
          <a:srcRect t="19622"/>
          <a:stretch>
            <a:fillRect/>
          </a:stretch>
        </p:blipFill>
        <p:spPr>
          <a:xfrm>
            <a:off x="5169024" y="1772816"/>
            <a:ext cx="2592288" cy="2518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34732" y="404670"/>
            <a:ext cx="4992555" cy="954093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Нетворкинг</a:t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«Не скучаем вместе»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Рисунок 18" descr="cea8563e-540d-46e4-b0f7-d9c17bef19a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63" y="116633"/>
            <a:ext cx="2364430" cy="1782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одержимое 1"/>
          <p:cNvSpPr>
            <a:spLocks noGrp="1"/>
          </p:cNvSpPr>
          <p:nvPr>
            <p:ph idx="1"/>
          </p:nvPr>
        </p:nvSpPr>
        <p:spPr>
          <a:xfrm>
            <a:off x="200472" y="3933056"/>
            <a:ext cx="9421047" cy="2736304"/>
          </a:xfrm>
        </p:spPr>
        <p:txBody>
          <a:bodyPr>
            <a:normAutofit lnSpcReduction="10000"/>
          </a:bodyPr>
          <a:lstStyle/>
          <a:p>
            <a:pPr lvl="0" algn="just">
              <a:spcBef>
                <a:spcPts val="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Организовать просветительские, развлекательные, развивающие мероприятия для дошкольников в дистанционном режиме в рамках единого проекта «Не скучаем вместе».</a:t>
            </a:r>
          </a:p>
          <a:p>
            <a:pPr lvl="0" algn="just" fontAlgn="base">
              <a:spcBef>
                <a:spcPts val="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Создать группу «Не скучаем вместе» в социальной сети 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Фейсбук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для трансляции и обмена опытом педагогического сообщества с семьями воспитанников дошкольных организаций в условиях режима ограничительных мероприятий.</a:t>
            </a:r>
          </a:p>
          <a:p>
            <a:pPr lvl="0" algn="just" fontAlgn="base">
              <a:spcBef>
                <a:spcPts val="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Обеспечить информационно-методическую поддержку для повышения уровня профессиональной компетентности педагогических работников дошкольных образовательных учреждений.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Использовать все ресурсы интернет пространства, как инструмент взаимодействия внутри образовательного сообщества.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24608" y="1937737"/>
            <a:ext cx="8280920" cy="132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3" rIns="91424" bIns="45713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создание информационно-методических условий для взаимодействия дошкольных организаций с семьями воспитанников, направленной на распространение, отображение и использование информации в интересах образовательного сообщества в период ограничительных мероприятий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на территории Городского округа «Город Лесной».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0472" y="1988840"/>
            <a:ext cx="1080120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9999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ea typeface="Calibri" pitchFamily="34" charset="0"/>
                <a:cs typeface="Arial" pitchFamily="34" charset="0"/>
              </a:rPr>
              <a:t>Цель: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0472" y="3356992"/>
            <a:ext cx="1224136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9999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ea typeface="Calibri" pitchFamily="34" charset="0"/>
                <a:cs typeface="Arial" pitchFamily="34" charset="0"/>
              </a:rPr>
              <a:t>Задачи:</a:t>
            </a:r>
          </a:p>
        </p:txBody>
      </p:sp>
    </p:spTree>
    <p:extLst>
      <p:ext uri="{BB962C8B-B14F-4D97-AF65-F5344CB8AC3E}">
        <p14:creationId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тбл.PNG"/>
          <p:cNvPicPr>
            <a:picLocks noChangeAspect="1"/>
          </p:cNvPicPr>
          <p:nvPr/>
        </p:nvPicPr>
        <p:blipFill>
          <a:blip r:embed="rId2" cstate="print"/>
          <a:srcRect t="8873" b="17382"/>
          <a:stretch>
            <a:fillRect/>
          </a:stretch>
        </p:blipFill>
        <p:spPr>
          <a:xfrm>
            <a:off x="7113240" y="4077072"/>
            <a:ext cx="2510188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2504728" y="188640"/>
            <a:ext cx="4992555" cy="1384980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Результаты реализации нетворкинга</a:t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«Не скучаем вместе»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Рисунок 18" descr="cea8563e-540d-46e4-b0f7-d9c17bef19a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463" y="116633"/>
            <a:ext cx="2364430" cy="1782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200472" y="1988840"/>
            <a:ext cx="9505056" cy="11521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9999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В городе впервые появился единый информационный контент – группа «Не скучаем вместе», направленный на коммуникацию, трансляцию и обмен опытом внутри образовательного сообщества. У начинающих педагогов появилась возможность заимствования опыта коллег всех ДОУ города.</a:t>
            </a:r>
            <a:endParaRPr lang="ru-RU" sz="1400" b="1" dirty="0">
              <a:noFill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0472" y="3068960"/>
            <a:ext cx="4176464" cy="34563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9999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Более 5000 публикаций.</a:t>
            </a:r>
          </a:p>
          <a:p>
            <a:pPr>
              <a:buFont typeface="Arial" pitchFamily="34" charset="0"/>
              <a:buChar char="•"/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Новая форма взаимодействия – задействовано 5 платформ   «Онлайн общения». В онлайн режиме за 4 месяца работы проведено 187 мероприятий .</a:t>
            </a:r>
          </a:p>
          <a:p>
            <a:pPr>
              <a:buFont typeface="Arial" pitchFamily="34" charset="0"/>
              <a:buChar char="•"/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Создана «Цифровая педагогическая интернатура».</a:t>
            </a:r>
          </a:p>
          <a:p>
            <a:pPr>
              <a:buFont typeface="Arial" pitchFamily="34" charset="0"/>
              <a:buChar char="•"/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Количество используемых «офлайн» компьютерных программ увеличилось до 15.</a:t>
            </a:r>
          </a:p>
        </p:txBody>
      </p:sp>
      <p:pic>
        <p:nvPicPr>
          <p:cNvPr id="11" name="Рисунок 10" descr="8887.PNG"/>
          <p:cNvPicPr>
            <a:picLocks noChangeAspect="1"/>
          </p:cNvPicPr>
          <p:nvPr/>
        </p:nvPicPr>
        <p:blipFill>
          <a:blip r:embed="rId4" cstate="print"/>
          <a:srcRect t="11824" b="30912"/>
          <a:stretch>
            <a:fillRect/>
          </a:stretch>
        </p:blipFill>
        <p:spPr>
          <a:xfrm>
            <a:off x="4592960" y="2996952"/>
            <a:ext cx="2794390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 descr="нн.PNG"/>
          <p:cNvPicPr>
            <a:picLocks noChangeAspect="1"/>
          </p:cNvPicPr>
          <p:nvPr/>
        </p:nvPicPr>
        <p:blipFill>
          <a:blip r:embed="rId5" cstate="print"/>
          <a:srcRect t="15476"/>
          <a:stretch>
            <a:fillRect/>
          </a:stretch>
        </p:blipFill>
        <p:spPr>
          <a:xfrm>
            <a:off x="7689304" y="2996952"/>
            <a:ext cx="1333410" cy="1309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Рисунок 21" descr="Снимок111.PNG"/>
          <p:cNvPicPr>
            <a:picLocks noChangeAspect="1"/>
          </p:cNvPicPr>
          <p:nvPr/>
        </p:nvPicPr>
        <p:blipFill>
          <a:blip r:embed="rId6" cstate="print"/>
          <a:srcRect t="32309" b="6577"/>
          <a:stretch>
            <a:fillRect/>
          </a:stretch>
        </p:blipFill>
        <p:spPr>
          <a:xfrm>
            <a:off x="4232920" y="4437112"/>
            <a:ext cx="2592288" cy="2097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04728" y="188640"/>
            <a:ext cx="4992555" cy="1384980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Результаты реализации нетворкинга</a:t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«Не скучаем вместе»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Рисунок 18" descr="cea8563e-540d-46e4-b0f7-d9c17bef19a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63" y="116633"/>
            <a:ext cx="2364430" cy="1782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6609184" y="2708920"/>
            <a:ext cx="3096344" cy="32403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9999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Количество вовлеченных в практику семей воспитанников – 3047.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Количество педагогических работников, повысивших компетентность по использованию ИКТ - 443. 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Количество социальных партнеров, вовлеченных в практику – 14.</a:t>
            </a:r>
            <a:endParaRPr lang="ru-RU" sz="1400" b="1" dirty="0">
              <a:noFill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16" name="Рисунок 15" descr="длодло.PNG"/>
          <p:cNvPicPr>
            <a:picLocks noChangeAspect="1"/>
          </p:cNvPicPr>
          <p:nvPr/>
        </p:nvPicPr>
        <p:blipFill>
          <a:blip r:embed="rId3" cstate="print"/>
          <a:srcRect t="12101" b="37367"/>
          <a:stretch>
            <a:fillRect/>
          </a:stretch>
        </p:blipFill>
        <p:spPr>
          <a:xfrm>
            <a:off x="416496" y="1988840"/>
            <a:ext cx="3024336" cy="1558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1.PNG"/>
          <p:cNvPicPr>
            <a:picLocks noChangeAspect="1"/>
          </p:cNvPicPr>
          <p:nvPr/>
        </p:nvPicPr>
        <p:blipFill>
          <a:blip r:embed="rId4" cstate="print"/>
          <a:srcRect t="51266"/>
          <a:stretch>
            <a:fillRect/>
          </a:stretch>
        </p:blipFill>
        <p:spPr>
          <a:xfrm>
            <a:off x="4088904" y="4437112"/>
            <a:ext cx="2304256" cy="1920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5454545.PNG"/>
          <p:cNvPicPr>
            <a:picLocks noChangeAspect="1"/>
          </p:cNvPicPr>
          <p:nvPr/>
        </p:nvPicPr>
        <p:blipFill>
          <a:blip r:embed="rId5" cstate="print"/>
          <a:srcRect t="8619" b="29310"/>
          <a:stretch>
            <a:fillRect/>
          </a:stretch>
        </p:blipFill>
        <p:spPr>
          <a:xfrm>
            <a:off x="3944888" y="1844824"/>
            <a:ext cx="2540778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 descr="дрп.PNG"/>
          <p:cNvPicPr>
            <a:picLocks noChangeAspect="1"/>
          </p:cNvPicPr>
          <p:nvPr/>
        </p:nvPicPr>
        <p:blipFill>
          <a:blip r:embed="rId6" cstate="print"/>
          <a:srcRect t="8468" b="15113"/>
          <a:stretch>
            <a:fillRect/>
          </a:stretch>
        </p:blipFill>
        <p:spPr>
          <a:xfrm>
            <a:off x="560512" y="3717032"/>
            <a:ext cx="2808312" cy="27979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щшгнр.PNG"/>
          <p:cNvPicPr>
            <a:picLocks noChangeAspect="1"/>
          </p:cNvPicPr>
          <p:nvPr/>
        </p:nvPicPr>
        <p:blipFill>
          <a:blip r:embed="rId2" cstate="print"/>
          <a:srcRect t="24047" b="1338"/>
          <a:stretch>
            <a:fillRect/>
          </a:stretch>
        </p:blipFill>
        <p:spPr>
          <a:xfrm>
            <a:off x="6609184" y="1916832"/>
            <a:ext cx="2551115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2576736" y="188640"/>
            <a:ext cx="4992555" cy="1384980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Результаты реализации нетворкинга</a:t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«Не скучаем вместе»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Рисунок 18" descr="cea8563e-540d-46e4-b0f7-d9c17bef19a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463" y="116633"/>
            <a:ext cx="2364430" cy="1782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рно.PNG"/>
          <p:cNvPicPr>
            <a:picLocks noChangeAspect="1"/>
          </p:cNvPicPr>
          <p:nvPr/>
        </p:nvPicPr>
        <p:blipFill>
          <a:blip r:embed="rId4" cstate="print"/>
          <a:srcRect t="24539" b="7034"/>
          <a:stretch>
            <a:fillRect/>
          </a:stretch>
        </p:blipFill>
        <p:spPr>
          <a:xfrm>
            <a:off x="3440832" y="1772816"/>
            <a:ext cx="2736000" cy="2526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8.PNG"/>
          <p:cNvPicPr>
            <a:picLocks noChangeAspect="1"/>
          </p:cNvPicPr>
          <p:nvPr/>
        </p:nvPicPr>
        <p:blipFill>
          <a:blip r:embed="rId5" cstate="print"/>
          <a:srcRect t="28526" b="5620"/>
          <a:stretch>
            <a:fillRect/>
          </a:stretch>
        </p:blipFill>
        <p:spPr>
          <a:xfrm>
            <a:off x="272480" y="2060848"/>
            <a:ext cx="2520000" cy="2517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зжд.PNG"/>
          <p:cNvPicPr>
            <a:picLocks noChangeAspect="1"/>
          </p:cNvPicPr>
          <p:nvPr/>
        </p:nvPicPr>
        <p:blipFill>
          <a:blip r:embed="rId6" cstate="print"/>
          <a:srcRect t="15777" b="29169"/>
          <a:stretch>
            <a:fillRect/>
          </a:stretch>
        </p:blipFill>
        <p:spPr>
          <a:xfrm>
            <a:off x="6465168" y="4324791"/>
            <a:ext cx="2664296" cy="2098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654.PNG"/>
          <p:cNvPicPr>
            <a:picLocks noChangeAspect="1"/>
          </p:cNvPicPr>
          <p:nvPr/>
        </p:nvPicPr>
        <p:blipFill>
          <a:blip r:embed="rId7" cstate="print"/>
          <a:srcRect t="22278" b="9341"/>
          <a:stretch>
            <a:fillRect/>
          </a:stretch>
        </p:blipFill>
        <p:spPr>
          <a:xfrm>
            <a:off x="3584848" y="4437112"/>
            <a:ext cx="2520000" cy="2007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см.PNG"/>
          <p:cNvPicPr>
            <a:picLocks noChangeAspect="1"/>
          </p:cNvPicPr>
          <p:nvPr/>
        </p:nvPicPr>
        <p:blipFill>
          <a:blip r:embed="rId8" cstate="print"/>
          <a:srcRect l="6683" t="29452" r="4517" b="8903"/>
          <a:stretch>
            <a:fillRect/>
          </a:stretch>
        </p:blipFill>
        <p:spPr>
          <a:xfrm>
            <a:off x="848544" y="4293096"/>
            <a:ext cx="2179100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cea8563e-540d-46e4-b0f7-d9c17bef19a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63" y="116633"/>
            <a:ext cx="2364430" cy="1782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1716" b="3910"/>
          <a:stretch>
            <a:fillRect/>
          </a:stretch>
        </p:blipFill>
        <p:spPr bwMode="auto">
          <a:xfrm>
            <a:off x="560512" y="2204864"/>
            <a:ext cx="3240360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4016896" y="3356992"/>
            <a:ext cx="5616624" cy="28083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9999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Цимлякова Ольга Гелиантиновна</a:t>
            </a:r>
          </a:p>
          <a:p>
            <a:pPr lvl="0" indent="45085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Заместитель начальника МКУ «Управление образования» администрации городского округа «Город Лесной». В системе образования города работает с 1986 года. С 2003 года – руководитель дошкольных учреждений города. В реализации муниципальной практики Ольга Гелиантиновна является руководителем и координатором, поддерживает деловые контакты с городскими учреждениями и организациями. </a:t>
            </a:r>
            <a:br>
              <a:rPr lang="ru-RU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Награды: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нагрудный знак «Почётный работник общего образования Российской Федерации».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6736" y="188640"/>
            <a:ext cx="4992555" cy="1384980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Лидер практики нетворкинга</a:t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«Не скучаем вместе»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72" y="2060848"/>
            <a:ext cx="1331189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 descr="cea8563e-540d-46e4-b0f7-d9c17bef19a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463" y="116633"/>
            <a:ext cx="2364430" cy="1782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576736" y="188640"/>
            <a:ext cx="4992555" cy="1384980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Команда проекта нетворкинга</a:t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«Не скучаем вместе»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0592" y="2060848"/>
            <a:ext cx="3600000" cy="54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9999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tabLst>
                <a:tab pos="571468" algn="l"/>
              </a:tabLst>
            </a:pPr>
            <a:r>
              <a:rPr lang="ru-RU" altLang="ru-RU" sz="14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Бусыгина Ирина Владимировна</a:t>
            </a:r>
            <a:endParaRPr lang="ru-RU" alt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6616" y="2780928"/>
            <a:ext cx="1142521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2432720" y="2780928"/>
            <a:ext cx="3600000" cy="54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9999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tabLst>
                <a:tab pos="571468" algn="l"/>
              </a:tabLst>
            </a:pPr>
            <a:r>
              <a:rPr lang="ru-RU" altLang="ru-RU" sz="14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Бутеева Гульнара Аметовна</a:t>
            </a:r>
            <a:endParaRPr lang="ru-RU" alt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8741" y="3501008"/>
            <a:ext cx="1207528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72877" y="4221088"/>
            <a:ext cx="1225164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3656856" y="3501008"/>
            <a:ext cx="3600000" cy="54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9999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tabLst>
                <a:tab pos="571468" algn="l"/>
              </a:tabLst>
            </a:pPr>
            <a:r>
              <a:rPr lang="ru-RU" altLang="ru-RU" sz="14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Шнейдер Елена Эдуардовна</a:t>
            </a:r>
            <a:endParaRPr lang="ru-RU" alt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80992" y="4221088"/>
            <a:ext cx="3600000" cy="54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9999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tabLst>
                <a:tab pos="571468" algn="l"/>
              </a:tabLst>
            </a:pPr>
            <a:r>
              <a:rPr lang="ru-RU" altLang="ru-RU" sz="14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Емельянова Ольга Николаевна</a:t>
            </a:r>
            <a:endParaRPr lang="ru-RU" alt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a7d94406-a9a9-4371-b833-8a332c9f6d7f.jpg"/>
          <p:cNvPicPr>
            <a:picLocks noChangeAspect="1"/>
          </p:cNvPicPr>
          <p:nvPr/>
        </p:nvPicPr>
        <p:blipFill>
          <a:blip r:embed="rId7" cstate="print"/>
          <a:srcRect l="12230" t="15350" r="12230" b="9051"/>
          <a:stretch>
            <a:fillRect/>
          </a:stretch>
        </p:blipFill>
        <p:spPr>
          <a:xfrm>
            <a:off x="5169024" y="4941168"/>
            <a:ext cx="1104000" cy="165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6105128" y="4941168"/>
            <a:ext cx="3600000" cy="54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9999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tabLst>
                <a:tab pos="571468" algn="l"/>
              </a:tabLst>
            </a:pPr>
            <a:r>
              <a:rPr lang="ru-RU" altLang="ru-RU" sz="14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Брусницына Юлия Геннадьевна</a:t>
            </a:r>
            <a:endParaRPr lang="ru-RU" alt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f4fb474feb689dcee67744f4876f1c908a151d"/>
</p:tagLst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3648</TotalTime>
  <Words>525</Words>
  <Application>Microsoft Office PowerPoint</Application>
  <PresentationFormat>Лист A4 (210x297 мм)</PresentationFormat>
  <Paragraphs>55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Calibri</vt:lpstr>
      <vt:lpstr>Times New Roman</vt:lpstr>
      <vt:lpstr>Тема Office</vt:lpstr>
      <vt:lpstr>Нетворкинг «Не скучаем вместе»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Онлайн курсы</dc:title>
  <dc:creator>obstinate</dc:creator>
  <dc:description>Шаблон презентации с сайта https://presentation-creation.ru/</dc:description>
  <cp:lastModifiedBy>HP</cp:lastModifiedBy>
  <cp:revision>1416</cp:revision>
  <dcterms:created xsi:type="dcterms:W3CDTF">2018-02-25T09:09:03Z</dcterms:created>
  <dcterms:modified xsi:type="dcterms:W3CDTF">2020-08-24T03:24:28Z</dcterms:modified>
</cp:coreProperties>
</file>